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5050"/>
    <a:srgbClr val="003300"/>
    <a:srgbClr val="0066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6092B-241F-41D9-AC6D-A0D9266CB959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D1A8B-285A-4398-81DC-6BC5260F0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70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D1A8B-285A-4398-81DC-6BC5260F0A4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140968"/>
            <a:ext cx="6984776" cy="107721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ПУТЕШЕСТВИЕ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ТУЛЬСКОМУ КРЕМЛЮ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652730" y="5833846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Алексин, 2019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s://fb.ru/misc/i/gallery/10441/347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196752"/>
            <a:ext cx="1563688" cy="15636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Башня Пятницких воро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08720"/>
            <a:ext cx="3929311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ая выноска 2"/>
          <p:cNvSpPr/>
          <p:nvPr/>
        </p:nvSpPr>
        <p:spPr>
          <a:xfrm>
            <a:off x="395536" y="2132856"/>
            <a:ext cx="4392488" cy="1908215"/>
          </a:xfrm>
          <a:prstGeom prst="wedgeRectCallout">
            <a:avLst>
              <a:gd name="adj1" fmla="val 102081"/>
              <a:gd name="adj2" fmla="val 55720"/>
            </a:avLst>
          </a:prstGeom>
          <a:solidFill>
            <a:srgbClr val="FFFFCC"/>
          </a:solidFill>
          <a:ln w="63500"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Башня Пятницких ворот 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была хранилищем множества оружия и припасов на случай, если крепость будет осаждена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Башня Ивановских воро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032448" cy="5261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ая выноска 2"/>
          <p:cNvSpPr/>
          <p:nvPr/>
        </p:nvSpPr>
        <p:spPr>
          <a:xfrm>
            <a:off x="4644008" y="2204864"/>
            <a:ext cx="4139952" cy="1138773"/>
          </a:xfrm>
          <a:prstGeom prst="wedgeRectCallout">
            <a:avLst>
              <a:gd name="adj1" fmla="val -65475"/>
              <a:gd name="adj2" fmla="val 115369"/>
            </a:avLst>
          </a:prstGeom>
          <a:solidFill>
            <a:srgbClr val="FFFFCC"/>
          </a:solidFill>
          <a:ln w="63500"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Башня Ивановских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ворот ведет прямо в прилегающий к юго-восточной стене кремлевский сад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Водяная баш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836712"/>
            <a:ext cx="4505375" cy="5184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ая выноска 2"/>
          <p:cNvSpPr/>
          <p:nvPr/>
        </p:nvSpPr>
        <p:spPr>
          <a:xfrm>
            <a:off x="611560" y="2924944"/>
            <a:ext cx="3816424" cy="1415772"/>
          </a:xfrm>
          <a:prstGeom prst="wedgeRectCallout">
            <a:avLst>
              <a:gd name="adj1" fmla="val 83396"/>
              <a:gd name="adj2" fmla="val -61761"/>
            </a:avLst>
          </a:prstGeom>
          <a:solidFill>
            <a:srgbClr val="FFFFCC"/>
          </a:solidFill>
          <a:ln w="63500"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Водяная башня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служила входом со стороны реки, через нее в свое время крестный ход спускался для водосвятия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8EA5187-9AD2-4E14-85B6-C960BDAEEA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6480720" cy="3686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Круглая лента лицом вниз 4"/>
          <p:cNvSpPr/>
          <p:nvPr/>
        </p:nvSpPr>
        <p:spPr>
          <a:xfrm>
            <a:off x="251520" y="260648"/>
            <a:ext cx="8496944" cy="1493937"/>
          </a:xfrm>
          <a:prstGeom prst="ellipseRibbon">
            <a:avLst/>
          </a:prstGeom>
          <a:solidFill>
            <a:srgbClr val="FFFFCC"/>
          </a:solidFill>
          <a:ln w="63500"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Здания ансамбля Тульского кремля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051720" y="5373216"/>
            <a:ext cx="5112568" cy="936104"/>
          </a:xfrm>
          <a:prstGeom prst="rect">
            <a:avLst/>
          </a:prstGeom>
          <a:solidFill>
            <a:srgbClr val="FFFFCC"/>
          </a:solidFill>
          <a:ln w="63500"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Свято-Успенский и Богоявленский соборы, торговые ряды и здание первой городской электростанции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верх 1"/>
          <p:cNvSpPr/>
          <p:nvPr/>
        </p:nvSpPr>
        <p:spPr>
          <a:xfrm>
            <a:off x="539552" y="692696"/>
            <a:ext cx="7996099" cy="1493937"/>
          </a:xfrm>
          <a:prstGeom prst="ellipseRibbon2">
            <a:avLst/>
          </a:prstGeom>
          <a:solidFill>
            <a:srgbClr val="FFFFCC"/>
          </a:solidFill>
          <a:ln w="63500"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Значение Тульского Кремля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636912"/>
            <a:ext cx="7200800" cy="33547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marL="274320" indent="-274320">
              <a:lnSpc>
                <a:spcPct val="80000"/>
              </a:lnSpc>
              <a:spcBef>
                <a:spcPts val="600"/>
              </a:spcBef>
              <a:buSzPct val="110000"/>
              <a:buBlip>
                <a:blip r:embed="rId2"/>
              </a:buBlip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Ежегодно территорию Тульского кремля посещает более одного миллиона человек</a:t>
            </a: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SzPct val="110000"/>
              <a:buBlip>
                <a:blip r:embed="rId2"/>
              </a:buBlip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SzPct val="110000"/>
              <a:buBlip>
                <a:blip r:embed="rId2"/>
              </a:buBlip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Празднование 500-летия Тульского кремля является знаковым событием не только для региона, но и для всей России в целом</a:t>
            </a: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SzPct val="110000"/>
              <a:buBlip>
                <a:blip r:embed="rId2"/>
              </a:buBlip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SzPct val="110000"/>
              <a:buBlip>
                <a:blip r:embed="rId2"/>
              </a:buBlip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Завершение его строительства в 1520 году положило начало созданию системы оборонительных укреплений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2420888"/>
            <a:ext cx="7344816" cy="1493937"/>
          </a:xfrm>
          <a:prstGeom prst="ellipseRibbon">
            <a:avLst/>
          </a:prstGeom>
          <a:solidFill>
            <a:srgbClr val="FFFFCC"/>
          </a:solidFill>
          <a:ln w="63500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ПУТЕШЕСТВИЕ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1556792"/>
            <a:ext cx="3672408" cy="5112568"/>
          </a:xfr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5050"/>
            </a:solidFill>
          </a:ln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v"/>
            </a:pPr>
            <a:endParaRPr lang="ru-RU" sz="3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10000"/>
              <a:buBlip>
                <a:blip r:embed="rId2"/>
              </a:buBlip>
            </a:pPr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Каменный кремль — старейшее сооружение Тулы.                          Эта крепость была главным звеном знаменитой Большой Засечной черты. В 2020 году Тульский кремль празднует 500-летие</a:t>
            </a:r>
          </a:p>
          <a:p>
            <a:pPr>
              <a:buClr>
                <a:srgbClr val="C00000"/>
              </a:buClr>
              <a:buSzPct val="110000"/>
              <a:buBlip>
                <a:blip r:embed="rId2"/>
              </a:buBlip>
            </a:pPr>
            <a:endParaRPr lang="ru-RU" sz="3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10000"/>
              <a:buBlip>
                <a:blip r:embed="rId2"/>
              </a:buBlip>
            </a:pPr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Строительство Тульского кремля началось в 1507 году по указу московского князя Василия III. В отличие от многих подобных построек кремль в Туле расположен в низине, на берегу реки </a:t>
            </a:r>
            <a:r>
              <a:rPr lang="ru-RU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Упы</a:t>
            </a:r>
            <a:endParaRPr lang="ru-RU" sz="3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10000"/>
              <a:buBlip>
                <a:blip r:embed="rId2"/>
              </a:buBlip>
            </a:pPr>
            <a:endParaRPr lang="ru-RU" sz="3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10000"/>
              <a:buBlip>
                <a:blip r:embed="rId2"/>
              </a:buBlip>
            </a:pPr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1520 году внутри крепости построили «каменный город». Именно с этого года ведётся история Тульского кремля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296144"/>
          </a:xfrm>
          <a:prstGeom prst="ribbon">
            <a:avLst/>
          </a:prstGeom>
          <a:solidFill>
            <a:srgbClr val="FFFFCC"/>
          </a:solidFill>
          <a:ln w="63500">
            <a:solidFill>
              <a:srgbClr val="FF5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истории Тульского Кремля</a:t>
            </a:r>
            <a:endParaRPr lang="ru-RU" b="1" cap="none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989459/5265eda4-68ae-4d48-913e-2176e66d1c82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77072"/>
            <a:ext cx="432047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Тульский кремль — Википед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556792"/>
            <a:ext cx="4320480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656184"/>
          </a:xfrm>
          <a:prstGeom prst="ellipseRibbon">
            <a:avLst/>
          </a:prstGeom>
          <a:solidFill>
            <a:srgbClr val="FFFFCC"/>
          </a:solidFill>
          <a:ln w="63500">
            <a:solidFill>
              <a:srgbClr val="FF5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План- схема Тульского Кремля</a:t>
            </a:r>
          </a:p>
        </p:txBody>
      </p:sp>
      <p:pic>
        <p:nvPicPr>
          <p:cNvPr id="15366" name="Picture 6" descr="https://sun9-15.userapi.com/c846520/v846520180/177074/b27fuzcoQ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552728" cy="3325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Блок-схема: процесс 10"/>
          <p:cNvSpPr/>
          <p:nvPr/>
        </p:nvSpPr>
        <p:spPr>
          <a:xfrm rot="11161562" flipV="1">
            <a:off x="382595" y="5318776"/>
            <a:ext cx="6637060" cy="923330"/>
          </a:xfrm>
          <a:prstGeom prst="flowChartProcess">
            <a:avLst/>
          </a:prstGeom>
          <a:solidFill>
            <a:srgbClr val="FFFFCC"/>
          </a:solidFill>
          <a:ln w="63500"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Огневая сила Кремля была сосредоточена в девяти башнях, вынесенных далеко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стены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6" descr="https://www.shukach.com/sites/default/files/imagecache/node-gallery-display/post_images/2292/tula_centralnyy_rayon_190-2198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https://www.shukach.com/sites/default/files/imagecache/node-gallery-display/post_images/2292/tula_centralnyy_rayon_190-2198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4" name="Picture 10" descr="https://photocity.info/images/towns1/tula-28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396044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 rot="268007">
            <a:off x="3197234" y="989254"/>
            <a:ext cx="5393930" cy="1514773"/>
          </a:xfrm>
          <a:prstGeom prst="ellipse">
            <a:avLst/>
          </a:prstGeom>
          <a:solidFill>
            <a:srgbClr val="FFFFCC"/>
          </a:solidFill>
          <a:ln w="63500"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Никитская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башня Тульского Кремля</a:t>
            </a:r>
          </a:p>
        </p:txBody>
      </p:sp>
      <p:sp>
        <p:nvSpPr>
          <p:cNvPr id="9" name="Лента лицом вниз 8"/>
          <p:cNvSpPr/>
          <p:nvPr/>
        </p:nvSpPr>
        <p:spPr>
          <a:xfrm rot="10499043" flipV="1">
            <a:off x="684780" y="4784762"/>
            <a:ext cx="7947209" cy="1432500"/>
          </a:xfrm>
          <a:prstGeom prst="ribbon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rgbClr val="FF5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Башня получила своё название от ближайшего района — Никитского конца. В 17 веке в ней хранили порох и свинец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asfokus.ru/images/photos/medium/ec7afc80bdf912144f4a67e3da8d3d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76672"/>
            <a:ext cx="3768685" cy="4824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вал 3"/>
          <p:cNvSpPr/>
          <p:nvPr/>
        </p:nvSpPr>
        <p:spPr>
          <a:xfrm>
            <a:off x="683568" y="764704"/>
            <a:ext cx="5112567" cy="1514773"/>
          </a:xfrm>
          <a:prstGeom prst="ellipse">
            <a:avLst/>
          </a:prstGeom>
          <a:solidFill>
            <a:srgbClr val="FFFFCC"/>
          </a:solidFill>
          <a:ln w="63500"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Спасская башня Тульского Кремля</a:t>
            </a:r>
          </a:p>
        </p:txBody>
      </p:sp>
      <p:sp>
        <p:nvSpPr>
          <p:cNvPr id="6" name="Круглая лента лицом вверх 5"/>
          <p:cNvSpPr/>
          <p:nvPr/>
        </p:nvSpPr>
        <p:spPr>
          <a:xfrm rot="11105135" flipV="1">
            <a:off x="517744" y="4707208"/>
            <a:ext cx="8029810" cy="1280517"/>
          </a:xfrm>
          <a:prstGeom prst="ellipseRibbon2">
            <a:avLst>
              <a:gd name="adj1" fmla="val 25000"/>
              <a:gd name="adj2" fmla="val 50764"/>
              <a:gd name="adj3" fmla="val 12500"/>
            </a:avLst>
          </a:prstGeom>
          <a:solidFill>
            <a:srgbClr val="FFFFCC"/>
          </a:solidFill>
          <a:ln w="63500"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Башня была построена напротив Спасской церкви. Первоначально она называлась Вестовой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Тульский кремль. Ивановская (Тайницкая, Предтеченская) баш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12068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Круглая лента лицом вниз 2"/>
          <p:cNvSpPr/>
          <p:nvPr/>
        </p:nvSpPr>
        <p:spPr>
          <a:xfrm>
            <a:off x="395536" y="4797152"/>
            <a:ext cx="8424936" cy="1656184"/>
          </a:xfrm>
          <a:prstGeom prst="ellipseRibbon">
            <a:avLst/>
          </a:prstGeom>
          <a:solidFill>
            <a:srgbClr val="FFFFCC"/>
          </a:solidFill>
          <a:ln w="63500"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Ивановская башня в XVI веке называлась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Тайницкой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ней находился проход, который вёл к реке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руглая лента лицом вверх 3"/>
          <p:cNvSpPr/>
          <p:nvPr/>
        </p:nvSpPr>
        <p:spPr>
          <a:xfrm rot="10800000" flipV="1">
            <a:off x="395536" y="535236"/>
            <a:ext cx="8208912" cy="1493937"/>
          </a:xfrm>
          <a:prstGeom prst="ellipseRibbon2">
            <a:avLst/>
          </a:prstGeom>
          <a:solidFill>
            <a:srgbClr val="FFFFCC"/>
          </a:solidFill>
          <a:ln w="63500"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Ивановская башня Тульского Кремля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Наугольная баш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6752"/>
            <a:ext cx="4217343" cy="40324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Круглая лента лицом вверх 2"/>
          <p:cNvSpPr/>
          <p:nvPr/>
        </p:nvSpPr>
        <p:spPr>
          <a:xfrm>
            <a:off x="395536" y="404665"/>
            <a:ext cx="7848872" cy="1493937"/>
          </a:xfrm>
          <a:prstGeom prst="ellipseRibbon2">
            <a:avLst/>
          </a:prstGeom>
          <a:ln w="63500">
            <a:solidFill>
              <a:srgbClr val="FF5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Наугольная башня Тульского Кремля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497064">
            <a:off x="581332" y="4328281"/>
            <a:ext cx="5212237" cy="1298377"/>
          </a:xfrm>
          <a:prstGeom prst="ellipse">
            <a:avLst/>
          </a:prstGeom>
          <a:solidFill>
            <a:srgbClr val="FFFFCC"/>
          </a:solidFill>
          <a:ln w="63500"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Наугольная башня — ближайшая к реке. В ней размещались торговые склады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hoto.foto-planeta.com/view/9/5/2/9/tulskiy-kreml-muzey-952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40060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Круглая лента лицом вниз 2"/>
          <p:cNvSpPr/>
          <p:nvPr/>
        </p:nvSpPr>
        <p:spPr>
          <a:xfrm>
            <a:off x="611560" y="260648"/>
            <a:ext cx="7992888" cy="1493937"/>
          </a:xfrm>
          <a:prstGeom prst="ellipseRibbon">
            <a:avLst/>
          </a:prstGeom>
          <a:solidFill>
            <a:srgbClr val="FFFFCC"/>
          </a:solidFill>
          <a:ln w="63500"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Башня На погребу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Тульского Кремля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467544" y="4941168"/>
            <a:ext cx="8352928" cy="1280517"/>
          </a:xfrm>
          <a:prstGeom prst="ellipseRibbon">
            <a:avLst/>
          </a:prstGeom>
          <a:solidFill>
            <a:srgbClr val="FFFFCC"/>
          </a:solidFill>
          <a:ln w="63500"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башней На погребу находился воеводский склад с запасами еды, оружия и пороха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Одоевская баш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4032448" cy="439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ая выноска 2"/>
          <p:cNvSpPr/>
          <p:nvPr/>
        </p:nvSpPr>
        <p:spPr>
          <a:xfrm>
            <a:off x="4499992" y="548680"/>
            <a:ext cx="3847877" cy="1077218"/>
          </a:xfrm>
          <a:prstGeom prst="wedgeRectCallout">
            <a:avLst>
              <a:gd name="adj1" fmla="val -66018"/>
              <a:gd name="adj2" fmla="val 129452"/>
            </a:avLst>
          </a:prstGeom>
          <a:solidFill>
            <a:srgbClr val="FFFFCC"/>
          </a:solidFill>
          <a:ln w="63500"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Одоевская башня Тульского Кремля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91680" y="4437112"/>
            <a:ext cx="6840760" cy="1687890"/>
          </a:xfrm>
          <a:prstGeom prst="ellipse">
            <a:avLst/>
          </a:prstGeom>
          <a:solidFill>
            <a:srgbClr val="FFFFCC"/>
          </a:solidFill>
          <a:ln w="63500"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Одоевская башня сегодня она является визитной карточкой всего сооружения.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Она получила свое название от казанской иконы Божией Матери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FFF00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290</TotalTime>
  <Words>291</Words>
  <Application>Microsoft Office PowerPoint</Application>
  <PresentationFormat>Экран (4:3)</PresentationFormat>
  <Paragraphs>44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Из истории Тульского Кремля</vt:lpstr>
      <vt:lpstr>План- схема Тульского Кремля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2019-11-29T16:44:09Z</dcterms:created>
  <dcterms:modified xsi:type="dcterms:W3CDTF">2020-04-01T13:30:24Z</dcterms:modified>
</cp:coreProperties>
</file>